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4" r:id="rId3"/>
    <p:sldId id="282" r:id="rId4"/>
    <p:sldId id="258" r:id="rId5"/>
    <p:sldId id="257" r:id="rId6"/>
    <p:sldId id="260" r:id="rId7"/>
    <p:sldId id="261" r:id="rId8"/>
    <p:sldId id="262" r:id="rId9"/>
    <p:sldId id="263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Z\2024\Jasna\GRAFICKI%20PRIKAZI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Z\2024\Jasna\GRAFICKI%20PRIKAZI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Z\2024\Jasna\GRAFICKI%20PRIKAZI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Z\2024\Jasna\GRAFICKI%20PRIKAZI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Z\2024\Jasna\GRAFICKI%20PRIKAZI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Z\2024\Jasna\GRAFICKI%20PRIKAZI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Z\2024\Jasna\GRAFICKI%20PRIKAZI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Z\2024\Jasna\GRAFICKI%20PRIKAZI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Z\2024\Jasna\GRAFICKI%20PRIKAZI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Z\2024\Jasna\GRAFICKI%20PRIKAZI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Z\2024\Jasna\GRAFICKI%20PRIKAZI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Z\2024\Jasna\GRAFICKI%20PRIKAZI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Z\2024\Jasna\GRAFICKI%20PRIKAZI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Z\2024\Jasna\GRAFICKI%20PRIKAZI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Z\2024\Jasna\GRAFICKI%20PRIKAZI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Z\2024\Jasna\GRAFICKI%20PRIKAZI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Z\2024\Jasna\GRAFICKI%20PRIKAZI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Z\2024\Jasna\GRAFICKI%20PRIKAZI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Z\2024\Jasna\GRAFICKI%20PRIKAZI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Z\2024\Jasna\GRAFICKI%20PRIKAZI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Z\2024\Jasna\GRAFICKI%20PRIKAZI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Z\2024\Jasna\GRAFICKI%20PRIKAZI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Z\2024\Jasna\GRAFICKI%20PRIKAZ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5"/>
  <c:chart>
    <c:title>
      <c:tx>
        <c:rich>
          <a:bodyPr/>
          <a:lstStyle/>
          <a:p>
            <a:pPr>
              <a:defRPr/>
            </a:pPr>
            <a:r>
              <a:rPr lang="sr-Cyrl-RS"/>
              <a:t>ОПШТИ УСПЕХ НА НИВОУ ШКОЛЕ</a:t>
            </a:r>
            <a:endParaRPr lang="en-US"/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Sheet29!$A$1:$A$4</c:f>
              <c:strCache>
                <c:ptCount val="4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</c:strCache>
            </c:strRef>
          </c:cat>
          <c:val>
            <c:numRef>
              <c:f>Sheet29!$B$1:$B$4</c:f>
              <c:numCache>
                <c:formatCode>General</c:formatCode>
                <c:ptCount val="4"/>
                <c:pt idx="0">
                  <c:v>2.85</c:v>
                </c:pt>
                <c:pt idx="1">
                  <c:v>3.36</c:v>
                </c:pt>
                <c:pt idx="2">
                  <c:v>3.28</c:v>
                </c:pt>
                <c:pt idx="3">
                  <c:v>3.38</c:v>
                </c:pt>
              </c:numCache>
            </c:numRef>
          </c:val>
        </c:ser>
        <c:dLbls>
          <c:showVal val="1"/>
        </c:dLbls>
        <c:shape val="box"/>
        <c:axId val="122589952"/>
        <c:axId val="122591488"/>
        <c:axId val="0"/>
      </c:bar3DChart>
      <c:catAx>
        <c:axId val="122589952"/>
        <c:scaling>
          <c:orientation val="minMax"/>
        </c:scaling>
        <c:axPos val="b"/>
        <c:majorTickMark val="none"/>
        <c:tickLblPos val="nextTo"/>
        <c:crossAx val="122591488"/>
        <c:crosses val="autoZero"/>
        <c:auto val="1"/>
        <c:lblAlgn val="ctr"/>
        <c:lblOffset val="100"/>
      </c:catAx>
      <c:valAx>
        <c:axId val="122591488"/>
        <c:scaling>
          <c:orientation val="minMax"/>
        </c:scaling>
        <c:delete val="1"/>
        <c:axPos val="l"/>
        <c:numFmt formatCode="General" sourceLinked="1"/>
        <c:tickLblPos val="nextTo"/>
        <c:crossAx val="12258995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8"/>
  <c:chart>
    <c:title>
      <c:tx>
        <c:rich>
          <a:bodyPr/>
          <a:lstStyle/>
          <a:p>
            <a:pPr>
              <a:defRPr/>
            </a:pPr>
            <a:r>
              <a:rPr lang="sr-Cyrl-RS"/>
              <a:t>ОПШТИ УСПЕХ</a:t>
            </a:r>
            <a:endParaRPr lang="en-US"/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b="1">
                    <a:solidFill>
                      <a:schemeClr val="bg2">
                        <a:lumMod val="50000"/>
                      </a:schemeClr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Sheet7!$A$1:$A$3</c:f>
              <c:strCache>
                <c:ptCount val="2"/>
                <c:pt idx="0">
                  <c:v>IV1</c:v>
                </c:pt>
                <c:pt idx="1">
                  <c:v>IV2</c:v>
                </c:pt>
              </c:strCache>
            </c:strRef>
          </c:cat>
          <c:val>
            <c:numRef>
              <c:f>Sheet7!$B$1:$B$3</c:f>
              <c:numCache>
                <c:formatCode>General</c:formatCode>
                <c:ptCount val="3"/>
                <c:pt idx="0">
                  <c:v>3.1</c:v>
                </c:pt>
                <c:pt idx="1">
                  <c:v>3.67</c:v>
                </c:pt>
              </c:numCache>
            </c:numRef>
          </c:val>
        </c:ser>
        <c:dLbls>
          <c:showVal val="1"/>
        </c:dLbls>
        <c:shape val="box"/>
        <c:axId val="92961408"/>
        <c:axId val="93353472"/>
        <c:axId val="0"/>
      </c:bar3DChart>
      <c:catAx>
        <c:axId val="9296140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>
                <a:solidFill>
                  <a:schemeClr val="bg2">
                    <a:lumMod val="50000"/>
                  </a:schemeClr>
                </a:solidFill>
              </a:defRPr>
            </a:pPr>
            <a:endParaRPr lang="en-US"/>
          </a:p>
        </c:txPr>
        <c:crossAx val="93353472"/>
        <c:crosses val="autoZero"/>
        <c:auto val="1"/>
        <c:lblAlgn val="ctr"/>
        <c:lblOffset val="100"/>
      </c:catAx>
      <c:valAx>
        <c:axId val="93353472"/>
        <c:scaling>
          <c:orientation val="minMax"/>
        </c:scaling>
        <c:delete val="1"/>
        <c:axPos val="l"/>
        <c:numFmt formatCode="General" sourceLinked="1"/>
        <c:tickLblPos val="nextTo"/>
        <c:crossAx val="9296140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>
                <a:solidFill>
                  <a:srgbClr val="FFC000"/>
                </a:solidFill>
              </a:defRPr>
            </a:pPr>
            <a:r>
              <a:rPr lang="sr-Cyrl-RS">
                <a:solidFill>
                  <a:srgbClr val="FFC000"/>
                </a:solidFill>
              </a:rPr>
              <a:t>УСПЕХ УЧЕНИКА ПРВОГ РАЗРЕДА</a:t>
            </a:r>
            <a:endParaRPr lang="en-US">
              <a:solidFill>
                <a:srgbClr val="FFC000"/>
              </a:solidFill>
            </a:endParaRPr>
          </a:p>
        </c:rich>
      </c:tx>
      <c:layout/>
    </c:title>
    <c:plotArea>
      <c:layout/>
      <c:lineChart>
        <c:grouping val="stacked"/>
        <c:ser>
          <c:idx val="0"/>
          <c:order val="0"/>
          <c:cat>
            <c:strRef>
              <c:f>Sheet13!$A$1:$A$6</c:f>
              <c:strCache>
                <c:ptCount val="6"/>
                <c:pt idx="0">
                  <c:v>ОД.</c:v>
                </c:pt>
                <c:pt idx="1">
                  <c:v>ВР.ДОБ.</c:v>
                </c:pt>
                <c:pt idx="2">
                  <c:v>ДОБ.</c:v>
                </c:pt>
                <c:pt idx="3">
                  <c:v>ДОВ.</c:v>
                </c:pt>
                <c:pt idx="4">
                  <c:v>НЕДОВ.</c:v>
                </c:pt>
                <c:pt idx="5">
                  <c:v>НЕОЦ.</c:v>
                </c:pt>
              </c:strCache>
            </c:strRef>
          </c:cat>
          <c:val>
            <c:numRef>
              <c:f>Sheet13!$B$1:$B$6</c:f>
              <c:numCache>
                <c:formatCode>General</c:formatCode>
                <c:ptCount val="6"/>
                <c:pt idx="0">
                  <c:v>7.02</c:v>
                </c:pt>
                <c:pt idx="1">
                  <c:v>14.03</c:v>
                </c:pt>
                <c:pt idx="2">
                  <c:v>40.35</c:v>
                </c:pt>
                <c:pt idx="3">
                  <c:v>1.75</c:v>
                </c:pt>
                <c:pt idx="4">
                  <c:v>36.840000000000003</c:v>
                </c:pt>
                <c:pt idx="5">
                  <c:v>8.06</c:v>
                </c:pt>
              </c:numCache>
            </c:numRef>
          </c:val>
        </c:ser>
        <c:marker val="1"/>
        <c:axId val="96811264"/>
        <c:axId val="105250176"/>
      </c:lineChart>
      <c:catAx>
        <c:axId val="9681126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>
                <a:solidFill>
                  <a:srgbClr val="FFC000"/>
                </a:solidFill>
              </a:defRPr>
            </a:pPr>
            <a:endParaRPr lang="en-US"/>
          </a:p>
        </c:txPr>
        <c:crossAx val="105250176"/>
        <c:crosses val="autoZero"/>
        <c:auto val="1"/>
        <c:lblAlgn val="ctr"/>
        <c:lblOffset val="100"/>
      </c:catAx>
      <c:valAx>
        <c:axId val="105250176"/>
        <c:scaling>
          <c:orientation val="minMax"/>
        </c:scaling>
        <c:axPos val="l"/>
        <c:majorGridlines/>
        <c:title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b="1">
                <a:solidFill>
                  <a:srgbClr val="FFC000"/>
                </a:solidFill>
              </a:defRPr>
            </a:pPr>
            <a:endParaRPr lang="en-US"/>
          </a:p>
        </c:txPr>
        <c:crossAx val="9681126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8"/>
  <c:chart>
    <c:title>
      <c:tx>
        <c:rich>
          <a:bodyPr/>
          <a:lstStyle/>
          <a:p>
            <a:pPr>
              <a:defRPr>
                <a:solidFill>
                  <a:srgbClr val="FFC000"/>
                </a:solidFill>
              </a:defRPr>
            </a:pPr>
            <a:r>
              <a:rPr lang="sr-Cyrl-RS">
                <a:solidFill>
                  <a:srgbClr val="FFC000"/>
                </a:solidFill>
              </a:rPr>
              <a:t>УСПЕХ  УЧЕНИКА ДРУГОГ РАЗРЕДА %</a:t>
            </a:r>
            <a:endParaRPr lang="en-US">
              <a:solidFill>
                <a:srgbClr val="FFC000"/>
              </a:solidFill>
            </a:endParaRPr>
          </a:p>
        </c:rich>
      </c:tx>
      <c:layout/>
    </c:title>
    <c:plotArea>
      <c:layout/>
      <c:lineChart>
        <c:grouping val="stacked"/>
        <c:ser>
          <c:idx val="0"/>
          <c:order val="0"/>
          <c:cat>
            <c:strRef>
              <c:f>Sheet14!$A$1:$A$6</c:f>
              <c:strCache>
                <c:ptCount val="6"/>
                <c:pt idx="0">
                  <c:v>ОДЛИЧНИ</c:v>
                </c:pt>
                <c:pt idx="1">
                  <c:v>ВР.ДОБРИ</c:v>
                </c:pt>
                <c:pt idx="2">
                  <c:v>ДОБРИ </c:v>
                </c:pt>
                <c:pt idx="3">
                  <c:v>ДОВОЉНИ</c:v>
                </c:pt>
                <c:pt idx="4">
                  <c:v>НЕДОВОЉНИ</c:v>
                </c:pt>
                <c:pt idx="5">
                  <c:v>НЕОЦЕЊЕНИ</c:v>
                </c:pt>
              </c:strCache>
            </c:strRef>
          </c:cat>
          <c:val>
            <c:numRef>
              <c:f>Sheet14!$B$1:$B$6</c:f>
              <c:numCache>
                <c:formatCode>General</c:formatCode>
                <c:ptCount val="6"/>
                <c:pt idx="0">
                  <c:v>9.09</c:v>
                </c:pt>
                <c:pt idx="1">
                  <c:v>27.27</c:v>
                </c:pt>
                <c:pt idx="2">
                  <c:v>36.36</c:v>
                </c:pt>
                <c:pt idx="3">
                  <c:v>0</c:v>
                </c:pt>
                <c:pt idx="4">
                  <c:v>27.27</c:v>
                </c:pt>
                <c:pt idx="5">
                  <c:v>6.78</c:v>
                </c:pt>
              </c:numCache>
            </c:numRef>
          </c:val>
        </c:ser>
        <c:marker val="1"/>
        <c:axId val="115955968"/>
        <c:axId val="115966336"/>
      </c:lineChart>
      <c:catAx>
        <c:axId val="11595596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>
                <a:solidFill>
                  <a:srgbClr val="FFC000"/>
                </a:solidFill>
              </a:defRPr>
            </a:pPr>
            <a:endParaRPr lang="en-US"/>
          </a:p>
        </c:txPr>
        <c:crossAx val="115966336"/>
        <c:crosses val="autoZero"/>
        <c:auto val="1"/>
        <c:lblAlgn val="ctr"/>
        <c:lblOffset val="100"/>
      </c:catAx>
      <c:valAx>
        <c:axId val="115966336"/>
        <c:scaling>
          <c:orientation val="minMax"/>
        </c:scaling>
        <c:axPos val="l"/>
        <c:majorGridlines/>
        <c:title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b="1">
                <a:solidFill>
                  <a:srgbClr val="FFC000"/>
                </a:solidFill>
              </a:defRPr>
            </a:pPr>
            <a:endParaRPr lang="en-US"/>
          </a:p>
        </c:txPr>
        <c:crossAx val="11595596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8"/>
  <c:chart>
    <c:title>
      <c:tx>
        <c:rich>
          <a:bodyPr/>
          <a:lstStyle/>
          <a:p>
            <a:pPr>
              <a:defRPr/>
            </a:pPr>
            <a:r>
              <a:rPr lang="sr-Cyrl-RS"/>
              <a:t>УСПЕХ УЧЕНИКА ТРЕЋЕГ РАЗРЕДА %</a:t>
            </a:r>
            <a:endParaRPr lang="en-US"/>
          </a:p>
        </c:rich>
      </c:tx>
      <c:layout/>
    </c:title>
    <c:plotArea>
      <c:layout/>
      <c:lineChart>
        <c:grouping val="stacked"/>
        <c:ser>
          <c:idx val="0"/>
          <c:order val="0"/>
          <c:cat>
            <c:strRef>
              <c:f>Sheet15!$A$1:$A$6</c:f>
              <c:strCache>
                <c:ptCount val="6"/>
                <c:pt idx="0">
                  <c:v>ОДЛИЧНИ</c:v>
                </c:pt>
                <c:pt idx="1">
                  <c:v>ВРЛО ДОБРИ</c:v>
                </c:pt>
                <c:pt idx="2">
                  <c:v>ДОБРИ</c:v>
                </c:pt>
                <c:pt idx="3">
                  <c:v>ДОВОЉНИ</c:v>
                </c:pt>
                <c:pt idx="4">
                  <c:v>НЕДОВОЉНИ</c:v>
                </c:pt>
                <c:pt idx="5">
                  <c:v>НЕОЦЕЊЕНИ</c:v>
                </c:pt>
              </c:strCache>
            </c:strRef>
          </c:cat>
          <c:val>
            <c:numRef>
              <c:f>Sheet15!$B$1:$B$6</c:f>
              <c:numCache>
                <c:formatCode>General</c:formatCode>
                <c:ptCount val="6"/>
                <c:pt idx="0">
                  <c:v>15.79</c:v>
                </c:pt>
                <c:pt idx="1">
                  <c:v>29.82</c:v>
                </c:pt>
                <c:pt idx="2">
                  <c:v>38.6</c:v>
                </c:pt>
                <c:pt idx="3">
                  <c:v>0</c:v>
                </c:pt>
                <c:pt idx="4">
                  <c:v>15.79</c:v>
                </c:pt>
                <c:pt idx="5">
                  <c:v>14.92</c:v>
                </c:pt>
              </c:numCache>
            </c:numRef>
          </c:val>
        </c:ser>
        <c:marker val="1"/>
        <c:axId val="96691712"/>
        <c:axId val="108932480"/>
      </c:lineChart>
      <c:catAx>
        <c:axId val="96691712"/>
        <c:scaling>
          <c:orientation val="minMax"/>
        </c:scaling>
        <c:axPos val="b"/>
        <c:majorTickMark val="none"/>
        <c:tickLblPos val="nextTo"/>
        <c:crossAx val="108932480"/>
        <c:crosses val="autoZero"/>
        <c:auto val="1"/>
        <c:lblAlgn val="ctr"/>
        <c:lblOffset val="100"/>
      </c:catAx>
      <c:valAx>
        <c:axId val="108932480"/>
        <c:scaling>
          <c:orientation val="minMax"/>
        </c:scaling>
        <c:axPos val="l"/>
        <c:majorGridlines/>
        <c:title>
          <c:layout/>
        </c:title>
        <c:numFmt formatCode="General" sourceLinked="1"/>
        <c:majorTickMark val="none"/>
        <c:tickLblPos val="nextTo"/>
        <c:crossAx val="96691712"/>
        <c:crosses val="autoZero"/>
        <c:crossBetween val="between"/>
      </c:valAx>
    </c:plotArea>
    <c:plotVisOnly val="1"/>
  </c:chart>
  <c:txPr>
    <a:bodyPr/>
    <a:lstStyle/>
    <a:p>
      <a:pPr>
        <a:defRPr sz="1800" b="1">
          <a:solidFill>
            <a:srgbClr val="FFC000"/>
          </a:solidFill>
        </a:defRPr>
      </a:pPr>
      <a:endParaRPr lang="en-U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/>
            </a:pPr>
            <a:r>
              <a:rPr lang="sr-Cyrl-RS"/>
              <a:t>УСПЕХ УЧЕНИКА ЧЕТВРТОГ РАЗРЕДА %</a:t>
            </a:r>
            <a:endParaRPr lang="en-US"/>
          </a:p>
        </c:rich>
      </c:tx>
      <c:layout/>
    </c:title>
    <c:plotArea>
      <c:layout/>
      <c:lineChart>
        <c:grouping val="stacked"/>
        <c:ser>
          <c:idx val="0"/>
          <c:order val="0"/>
          <c:cat>
            <c:strRef>
              <c:f>Sheet16!$A$1:$A$6</c:f>
              <c:strCache>
                <c:ptCount val="6"/>
                <c:pt idx="0">
                  <c:v>ОДЛИЧНИ</c:v>
                </c:pt>
                <c:pt idx="1">
                  <c:v>ВРЛО ДОБРИ</c:v>
                </c:pt>
                <c:pt idx="2">
                  <c:v>ДОБРИ</c:v>
                </c:pt>
                <c:pt idx="3">
                  <c:v>ДОВОЉНИ</c:v>
                </c:pt>
                <c:pt idx="4">
                  <c:v>НЕДОВОЉНИ</c:v>
                </c:pt>
                <c:pt idx="5">
                  <c:v>НЕОЦЕЊЕНИ</c:v>
                </c:pt>
              </c:strCache>
            </c:strRef>
          </c:cat>
          <c:val>
            <c:numRef>
              <c:f>Sheet16!$B$1:$B$6</c:f>
              <c:numCache>
                <c:formatCode>General</c:formatCode>
                <c:ptCount val="6"/>
                <c:pt idx="0">
                  <c:v>12.5</c:v>
                </c:pt>
                <c:pt idx="1">
                  <c:v>37.5</c:v>
                </c:pt>
                <c:pt idx="2">
                  <c:v>30</c:v>
                </c:pt>
                <c:pt idx="3">
                  <c:v>0</c:v>
                </c:pt>
                <c:pt idx="4">
                  <c:v>20</c:v>
                </c:pt>
                <c:pt idx="5">
                  <c:v>13.04</c:v>
                </c:pt>
              </c:numCache>
            </c:numRef>
          </c:val>
        </c:ser>
        <c:marker val="1"/>
        <c:axId val="119703808"/>
        <c:axId val="119705984"/>
      </c:lineChart>
      <c:catAx>
        <c:axId val="11970380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>
                <a:solidFill>
                  <a:srgbClr val="FFC000"/>
                </a:solidFill>
              </a:defRPr>
            </a:pPr>
            <a:endParaRPr lang="en-US"/>
          </a:p>
        </c:txPr>
        <c:crossAx val="119705984"/>
        <c:crosses val="autoZero"/>
        <c:auto val="1"/>
        <c:lblAlgn val="ctr"/>
        <c:lblOffset val="100"/>
      </c:catAx>
      <c:valAx>
        <c:axId val="119705984"/>
        <c:scaling>
          <c:orientation val="minMax"/>
        </c:scaling>
        <c:axPos val="l"/>
        <c:majorGridlines/>
        <c:title>
          <c:layout/>
        </c:title>
        <c:numFmt formatCode="General" sourceLinked="1"/>
        <c:majorTickMark val="none"/>
        <c:tickLblPos val="nextTo"/>
        <c:crossAx val="119703808"/>
        <c:crosses val="autoZero"/>
        <c:crossBetween val="between"/>
      </c:valAx>
    </c:plotArea>
    <c:plotVisOnly val="1"/>
  </c:chart>
  <c:txPr>
    <a:bodyPr/>
    <a:lstStyle/>
    <a:p>
      <a:pPr>
        <a:defRPr sz="1600" b="1">
          <a:solidFill>
            <a:srgbClr val="FFC000"/>
          </a:solidFill>
        </a:defRPr>
      </a:pPr>
      <a:endParaRPr lang="en-US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/>
            </a:pPr>
            <a:r>
              <a:rPr lang="sr-Cyrl-RS"/>
              <a:t>УСПЕХ УЧЕНИКА НА НИВОУ ШКОЛЕ %</a:t>
            </a:r>
            <a:endParaRPr lang="en-US"/>
          </a:p>
        </c:rich>
      </c:tx>
      <c:layout/>
    </c:title>
    <c:plotArea>
      <c:layout/>
      <c:lineChart>
        <c:grouping val="stacked"/>
        <c:ser>
          <c:idx val="0"/>
          <c:order val="0"/>
          <c:cat>
            <c:strRef>
              <c:f>Sheet17!$A$1:$A$6</c:f>
              <c:strCache>
                <c:ptCount val="6"/>
                <c:pt idx="0">
                  <c:v>ОДЛИЧНИ</c:v>
                </c:pt>
                <c:pt idx="1">
                  <c:v>ВРЛО ДОБРИ</c:v>
                </c:pt>
                <c:pt idx="2">
                  <c:v>ДОБРИ</c:v>
                </c:pt>
                <c:pt idx="3">
                  <c:v>ДОВОЉНИ</c:v>
                </c:pt>
                <c:pt idx="4">
                  <c:v>НЕДОВОЉНИ</c:v>
                </c:pt>
                <c:pt idx="5">
                  <c:v>НЕОЦЕЊЕНИ</c:v>
                </c:pt>
              </c:strCache>
            </c:strRef>
          </c:cat>
          <c:val>
            <c:numRef>
              <c:f>Sheet17!$B$1:$B$6</c:f>
              <c:numCache>
                <c:formatCode>General</c:formatCode>
                <c:ptCount val="6"/>
                <c:pt idx="0">
                  <c:v>11</c:v>
                </c:pt>
                <c:pt idx="1">
                  <c:v>26.32</c:v>
                </c:pt>
                <c:pt idx="2">
                  <c:v>36.840000000000003</c:v>
                </c:pt>
                <c:pt idx="3">
                  <c:v>0.43</c:v>
                </c:pt>
                <c:pt idx="4">
                  <c:v>25.36</c:v>
                </c:pt>
                <c:pt idx="5">
                  <c:v>10.68</c:v>
                </c:pt>
              </c:numCache>
            </c:numRef>
          </c:val>
        </c:ser>
        <c:marker val="1"/>
        <c:axId val="119575680"/>
        <c:axId val="119701504"/>
      </c:lineChart>
      <c:catAx>
        <c:axId val="119575680"/>
        <c:scaling>
          <c:orientation val="minMax"/>
        </c:scaling>
        <c:axPos val="b"/>
        <c:majorTickMark val="none"/>
        <c:tickLblPos val="nextTo"/>
        <c:crossAx val="119701504"/>
        <c:crosses val="autoZero"/>
        <c:auto val="1"/>
        <c:lblAlgn val="ctr"/>
        <c:lblOffset val="100"/>
      </c:catAx>
      <c:valAx>
        <c:axId val="119701504"/>
        <c:scaling>
          <c:orientation val="minMax"/>
        </c:scaling>
        <c:axPos val="l"/>
        <c:majorGridlines/>
        <c:title>
          <c:layout/>
        </c:title>
        <c:numFmt formatCode="General" sourceLinked="1"/>
        <c:majorTickMark val="none"/>
        <c:tickLblPos val="nextTo"/>
        <c:crossAx val="119575680"/>
        <c:crosses val="autoZero"/>
        <c:crossBetween val="between"/>
      </c:valAx>
    </c:plotArea>
    <c:plotVisOnly val="1"/>
  </c:chart>
  <c:txPr>
    <a:bodyPr/>
    <a:lstStyle/>
    <a:p>
      <a:pPr>
        <a:defRPr sz="1800" b="1">
          <a:solidFill>
            <a:srgbClr val="FFC000"/>
          </a:solidFill>
        </a:defRPr>
      </a:pPr>
      <a:endParaRPr lang="en-US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/>
            </a:pPr>
            <a:r>
              <a:rPr lang="sr-Cyrl-RS"/>
              <a:t>БРОЈ ИЗОСТАНАКА ПО УЧЕНИКУ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"/>
          <c:y val="0.32897200349956457"/>
          <c:w val="0.93888888888889066"/>
          <c:h val="0.54380176436278793"/>
        </c:manualLayout>
      </c:layout>
      <c:barChart>
        <c:barDir val="col"/>
        <c:grouping val="clustered"/>
        <c:ser>
          <c:idx val="0"/>
          <c:order val="0"/>
          <c:tx>
            <c:v>ОПРАВДАНИ</c:v>
          </c:tx>
          <c:dLbls>
            <c:showVal val="1"/>
          </c:dLbls>
          <c:cat>
            <c:strRef>
              <c:f>Sheet19!$A$1:$A$4</c:f>
              <c:strCache>
                <c:ptCount val="4"/>
                <c:pt idx="0">
                  <c:v>I1</c:v>
                </c:pt>
                <c:pt idx="1">
                  <c:v>I2</c:v>
                </c:pt>
                <c:pt idx="2">
                  <c:v>I3</c:v>
                </c:pt>
                <c:pt idx="3">
                  <c:v>I4</c:v>
                </c:pt>
              </c:strCache>
            </c:strRef>
          </c:cat>
          <c:val>
            <c:numRef>
              <c:f>Sheet19!$B$1:$B$4</c:f>
              <c:numCache>
                <c:formatCode>General</c:formatCode>
                <c:ptCount val="4"/>
                <c:pt idx="0">
                  <c:v>57.69</c:v>
                </c:pt>
                <c:pt idx="1">
                  <c:v>29.92</c:v>
                </c:pt>
                <c:pt idx="2">
                  <c:v>41.25</c:v>
                </c:pt>
                <c:pt idx="3">
                  <c:v>69.5</c:v>
                </c:pt>
              </c:numCache>
            </c:numRef>
          </c:val>
        </c:ser>
        <c:ser>
          <c:idx val="1"/>
          <c:order val="1"/>
          <c:tx>
            <c:v>НЕОПРАВДАНИ</c:v>
          </c:tx>
          <c:dLbls>
            <c:showVal val="1"/>
          </c:dLbls>
          <c:cat>
            <c:strRef>
              <c:f>Sheet19!$A$1:$A$4</c:f>
              <c:strCache>
                <c:ptCount val="4"/>
                <c:pt idx="0">
                  <c:v>I1</c:v>
                </c:pt>
                <c:pt idx="1">
                  <c:v>I2</c:v>
                </c:pt>
                <c:pt idx="2">
                  <c:v>I3</c:v>
                </c:pt>
                <c:pt idx="3">
                  <c:v>I4</c:v>
                </c:pt>
              </c:strCache>
            </c:strRef>
          </c:cat>
          <c:val>
            <c:numRef>
              <c:f>Sheet19!$C$1:$C$4</c:f>
              <c:numCache>
                <c:formatCode>General</c:formatCode>
                <c:ptCount val="4"/>
                <c:pt idx="0">
                  <c:v>1.25</c:v>
                </c:pt>
                <c:pt idx="1">
                  <c:v>0.33</c:v>
                </c:pt>
                <c:pt idx="2">
                  <c:v>1.08</c:v>
                </c:pt>
                <c:pt idx="3">
                  <c:v>7.4</c:v>
                </c:pt>
              </c:numCache>
            </c:numRef>
          </c:val>
        </c:ser>
        <c:dLbls>
          <c:showVal val="1"/>
        </c:dLbls>
        <c:overlap val="-25"/>
        <c:axId val="119830400"/>
        <c:axId val="119861632"/>
      </c:barChart>
      <c:catAx>
        <c:axId val="119830400"/>
        <c:scaling>
          <c:orientation val="minMax"/>
        </c:scaling>
        <c:axPos val="b"/>
        <c:majorTickMark val="none"/>
        <c:tickLblPos val="nextTo"/>
        <c:crossAx val="119861632"/>
        <c:crosses val="autoZero"/>
        <c:auto val="1"/>
        <c:lblAlgn val="ctr"/>
        <c:lblOffset val="100"/>
      </c:catAx>
      <c:valAx>
        <c:axId val="119861632"/>
        <c:scaling>
          <c:orientation val="minMax"/>
        </c:scaling>
        <c:delete val="1"/>
        <c:axPos val="l"/>
        <c:numFmt formatCode="General" sourceLinked="1"/>
        <c:tickLblPos val="nextTo"/>
        <c:crossAx val="119830400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/>
            </a:pPr>
            <a:r>
              <a:rPr lang="sr-Cyrl-RS"/>
              <a:t>БРОЈ ИЗОСТАНАКА ПО УЧЕНИКУ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ОПРАВДАНИ</c:v>
          </c:tx>
          <c:dLbls>
            <c:showVal val="1"/>
          </c:dLbls>
          <c:cat>
            <c:strRef>
              <c:f>Sheet20!$A$1:$A$4</c:f>
              <c:strCache>
                <c:ptCount val="3"/>
                <c:pt idx="0">
                  <c:v>II1</c:v>
                </c:pt>
                <c:pt idx="1">
                  <c:v>II2</c:v>
                </c:pt>
                <c:pt idx="2">
                  <c:v>II3</c:v>
                </c:pt>
              </c:strCache>
            </c:strRef>
          </c:cat>
          <c:val>
            <c:numRef>
              <c:f>Sheet20!$B$1:$B$4</c:f>
              <c:numCache>
                <c:formatCode>General</c:formatCode>
                <c:ptCount val="4"/>
                <c:pt idx="0">
                  <c:v>48.53</c:v>
                </c:pt>
                <c:pt idx="1">
                  <c:v>32.729999999999997</c:v>
                </c:pt>
                <c:pt idx="2">
                  <c:v>114.83</c:v>
                </c:pt>
              </c:numCache>
            </c:numRef>
          </c:val>
        </c:ser>
        <c:ser>
          <c:idx val="1"/>
          <c:order val="1"/>
          <c:tx>
            <c:v>НЕОПРАВДАНИ</c:v>
          </c:tx>
          <c:dLbls>
            <c:showVal val="1"/>
          </c:dLbls>
          <c:cat>
            <c:strRef>
              <c:f>Sheet20!$A$1:$A$4</c:f>
              <c:strCache>
                <c:ptCount val="3"/>
                <c:pt idx="0">
                  <c:v>II1</c:v>
                </c:pt>
                <c:pt idx="1">
                  <c:v>II2</c:v>
                </c:pt>
                <c:pt idx="2">
                  <c:v>II3</c:v>
                </c:pt>
              </c:strCache>
            </c:strRef>
          </c:cat>
          <c:val>
            <c:numRef>
              <c:f>Sheet20!$C$1:$C$4</c:f>
              <c:numCache>
                <c:formatCode>General</c:formatCode>
                <c:ptCount val="4"/>
                <c:pt idx="0">
                  <c:v>4.8600000000000003</c:v>
                </c:pt>
                <c:pt idx="1">
                  <c:v>1.42</c:v>
                </c:pt>
                <c:pt idx="2">
                  <c:v>6.61</c:v>
                </c:pt>
              </c:numCache>
            </c:numRef>
          </c:val>
        </c:ser>
        <c:dLbls>
          <c:showVal val="1"/>
        </c:dLbls>
        <c:overlap val="-25"/>
        <c:axId val="120069504"/>
        <c:axId val="120076160"/>
      </c:barChart>
      <c:catAx>
        <c:axId val="120069504"/>
        <c:scaling>
          <c:orientation val="minMax"/>
        </c:scaling>
        <c:axPos val="b"/>
        <c:majorTickMark val="none"/>
        <c:tickLblPos val="nextTo"/>
        <c:crossAx val="120076160"/>
        <c:crosses val="autoZero"/>
        <c:auto val="1"/>
        <c:lblAlgn val="ctr"/>
        <c:lblOffset val="100"/>
      </c:catAx>
      <c:valAx>
        <c:axId val="120076160"/>
        <c:scaling>
          <c:orientation val="minMax"/>
        </c:scaling>
        <c:delete val="1"/>
        <c:axPos val="l"/>
        <c:numFmt formatCode="General" sourceLinked="1"/>
        <c:tickLblPos val="nextTo"/>
        <c:crossAx val="120069504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/>
            </a:pPr>
            <a:r>
              <a:rPr lang="sr-Cyrl-RS"/>
              <a:t>БРОЈ ИЗОСТАНАКА ПО УЧЕНИКУ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ОПРАВДАНИ</c:v>
          </c:tx>
          <c:dLbls>
            <c:showVal val="1"/>
          </c:dLbls>
          <c:cat>
            <c:strRef>
              <c:f>Sheet21!$A$1:$A$4</c:f>
              <c:strCache>
                <c:ptCount val="4"/>
                <c:pt idx="0">
                  <c:v>III1</c:v>
                </c:pt>
                <c:pt idx="1">
                  <c:v>III2</c:v>
                </c:pt>
                <c:pt idx="2">
                  <c:v>III3</c:v>
                </c:pt>
                <c:pt idx="3">
                  <c:v>III4</c:v>
                </c:pt>
              </c:strCache>
            </c:strRef>
          </c:cat>
          <c:val>
            <c:numRef>
              <c:f>Sheet21!$B$1:$B$4</c:f>
              <c:numCache>
                <c:formatCode>General</c:formatCode>
                <c:ptCount val="4"/>
                <c:pt idx="0">
                  <c:v>43.96</c:v>
                </c:pt>
                <c:pt idx="1">
                  <c:v>48.42</c:v>
                </c:pt>
                <c:pt idx="2">
                  <c:v>109</c:v>
                </c:pt>
                <c:pt idx="3">
                  <c:v>139.4</c:v>
                </c:pt>
              </c:numCache>
            </c:numRef>
          </c:val>
        </c:ser>
        <c:ser>
          <c:idx val="1"/>
          <c:order val="1"/>
          <c:tx>
            <c:v>НЕОПРАВДАНИ</c:v>
          </c:tx>
          <c:dLbls>
            <c:showVal val="1"/>
          </c:dLbls>
          <c:cat>
            <c:strRef>
              <c:f>Sheet21!$A$1:$A$4</c:f>
              <c:strCache>
                <c:ptCount val="4"/>
                <c:pt idx="0">
                  <c:v>III1</c:v>
                </c:pt>
                <c:pt idx="1">
                  <c:v>III2</c:v>
                </c:pt>
                <c:pt idx="2">
                  <c:v>III3</c:v>
                </c:pt>
                <c:pt idx="3">
                  <c:v>III4</c:v>
                </c:pt>
              </c:strCache>
            </c:strRef>
          </c:cat>
          <c:val>
            <c:numRef>
              <c:f>Sheet21!$C$1:$C$4</c:f>
              <c:numCache>
                <c:formatCode>General</c:formatCode>
                <c:ptCount val="4"/>
                <c:pt idx="0">
                  <c:v>2.08</c:v>
                </c:pt>
                <c:pt idx="1">
                  <c:v>1</c:v>
                </c:pt>
                <c:pt idx="2">
                  <c:v>6.38</c:v>
                </c:pt>
                <c:pt idx="3">
                  <c:v>13.2</c:v>
                </c:pt>
              </c:numCache>
            </c:numRef>
          </c:val>
        </c:ser>
        <c:dLbls>
          <c:showVal val="1"/>
        </c:dLbls>
        <c:overlap val="-25"/>
        <c:axId val="131574400"/>
        <c:axId val="131610496"/>
      </c:barChart>
      <c:catAx>
        <c:axId val="131574400"/>
        <c:scaling>
          <c:orientation val="minMax"/>
        </c:scaling>
        <c:axPos val="b"/>
        <c:majorTickMark val="none"/>
        <c:tickLblPos val="nextTo"/>
        <c:crossAx val="131610496"/>
        <c:crosses val="autoZero"/>
        <c:auto val="1"/>
        <c:lblAlgn val="ctr"/>
        <c:lblOffset val="100"/>
      </c:catAx>
      <c:valAx>
        <c:axId val="131610496"/>
        <c:scaling>
          <c:orientation val="minMax"/>
        </c:scaling>
        <c:delete val="1"/>
        <c:axPos val="l"/>
        <c:numFmt formatCode="General" sourceLinked="1"/>
        <c:tickLblPos val="nextTo"/>
        <c:crossAx val="131574400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/>
            </a:pPr>
            <a:r>
              <a:rPr lang="sr-Cyrl-RS"/>
              <a:t>БРОЈ ИЗОСТАНАКА ПО УЧЕНИКУ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ОПРАВДАНИ</c:v>
          </c:tx>
          <c:dLbls>
            <c:showVal val="1"/>
          </c:dLbls>
          <c:cat>
            <c:strRef>
              <c:f>Sheet22!$A$1:$A$3</c:f>
              <c:strCache>
                <c:ptCount val="2"/>
                <c:pt idx="0">
                  <c:v>IV1</c:v>
                </c:pt>
                <c:pt idx="1">
                  <c:v>IV2</c:v>
                </c:pt>
              </c:strCache>
            </c:strRef>
          </c:cat>
          <c:val>
            <c:numRef>
              <c:f>Sheet22!$B$1:$B$3</c:f>
              <c:numCache>
                <c:formatCode>General</c:formatCode>
                <c:ptCount val="3"/>
                <c:pt idx="0">
                  <c:v>29.47</c:v>
                </c:pt>
                <c:pt idx="1">
                  <c:v>72.959999999999994</c:v>
                </c:pt>
              </c:numCache>
            </c:numRef>
          </c:val>
        </c:ser>
        <c:ser>
          <c:idx val="1"/>
          <c:order val="1"/>
          <c:tx>
            <c:v>НЕОПРАВДАНИ</c:v>
          </c:tx>
          <c:dLbls>
            <c:showVal val="1"/>
          </c:dLbls>
          <c:cat>
            <c:strRef>
              <c:f>Sheet22!$A$1:$A$3</c:f>
              <c:strCache>
                <c:ptCount val="2"/>
                <c:pt idx="0">
                  <c:v>IV1</c:v>
                </c:pt>
                <c:pt idx="1">
                  <c:v>IV2</c:v>
                </c:pt>
              </c:strCache>
            </c:strRef>
          </c:cat>
          <c:val>
            <c:numRef>
              <c:f>Sheet22!$C$1:$C$3</c:f>
              <c:numCache>
                <c:formatCode>General</c:formatCode>
                <c:ptCount val="3"/>
                <c:pt idx="0">
                  <c:v>5.21</c:v>
                </c:pt>
                <c:pt idx="1">
                  <c:v>1.1499999999999999</c:v>
                </c:pt>
              </c:numCache>
            </c:numRef>
          </c:val>
        </c:ser>
        <c:dLbls>
          <c:showVal val="1"/>
        </c:dLbls>
        <c:overlap val="-25"/>
        <c:axId val="119863168"/>
        <c:axId val="132063232"/>
      </c:barChart>
      <c:catAx>
        <c:axId val="119863168"/>
        <c:scaling>
          <c:orientation val="minMax"/>
        </c:scaling>
        <c:axPos val="b"/>
        <c:majorTickMark val="none"/>
        <c:tickLblPos val="nextTo"/>
        <c:crossAx val="132063232"/>
        <c:crosses val="autoZero"/>
        <c:auto val="1"/>
        <c:lblAlgn val="ctr"/>
        <c:lblOffset val="100"/>
      </c:catAx>
      <c:valAx>
        <c:axId val="132063232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119863168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8"/>
  <c:chart>
    <c:title>
      <c:tx>
        <c:rich>
          <a:bodyPr/>
          <a:lstStyle/>
          <a:p>
            <a:pPr>
              <a:defRPr>
                <a:solidFill>
                  <a:srgbClr val="FF0000"/>
                </a:solidFill>
              </a:defRPr>
            </a:pPr>
            <a:r>
              <a:rPr lang="sr-Cyrl-RS">
                <a:solidFill>
                  <a:srgbClr val="FF0000"/>
                </a:solidFill>
              </a:rPr>
              <a:t>ПРОЦЕНАТ ПРОЛАЗНОСТИ ПО РАЗРЕДИМА</a:t>
            </a:r>
            <a:endParaRPr lang="en-US">
              <a:solidFill>
                <a:srgbClr val="FF0000"/>
              </a:solidFill>
            </a:endParaRPr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1.6666666666666694E-2"/>
          <c:y val="0.28217592592592639"/>
          <c:w val="0.93888888888888977"/>
          <c:h val="0.55356080489938753"/>
        </c:manualLayout>
      </c:layout>
      <c:bar3D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Sheet28!$A$1:$A$4</c:f>
              <c:strCache>
                <c:ptCount val="4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</c:strCache>
            </c:strRef>
          </c:cat>
          <c:val>
            <c:numRef>
              <c:f>Sheet28!$B$1:$B$4</c:f>
              <c:numCache>
                <c:formatCode>General</c:formatCode>
                <c:ptCount val="4"/>
                <c:pt idx="0">
                  <c:v>75.27</c:v>
                </c:pt>
                <c:pt idx="1">
                  <c:v>73.03</c:v>
                </c:pt>
                <c:pt idx="2">
                  <c:v>75</c:v>
                </c:pt>
                <c:pt idx="3">
                  <c:v>79.03</c:v>
                </c:pt>
              </c:numCache>
            </c:numRef>
          </c:val>
        </c:ser>
        <c:dLbls>
          <c:showVal val="1"/>
        </c:dLbls>
        <c:shape val="box"/>
        <c:axId val="51813376"/>
        <c:axId val="51834880"/>
        <c:axId val="0"/>
      </c:bar3DChart>
      <c:catAx>
        <c:axId val="5181337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>
                <a:solidFill>
                  <a:srgbClr val="FF0000"/>
                </a:solidFill>
              </a:defRPr>
            </a:pPr>
            <a:endParaRPr lang="en-US"/>
          </a:p>
        </c:txPr>
        <c:crossAx val="51834880"/>
        <c:crosses val="autoZero"/>
        <c:auto val="1"/>
        <c:lblAlgn val="ctr"/>
        <c:lblOffset val="100"/>
      </c:catAx>
      <c:valAx>
        <c:axId val="51834880"/>
        <c:scaling>
          <c:orientation val="minMax"/>
        </c:scaling>
        <c:delete val="1"/>
        <c:axPos val="l"/>
        <c:numFmt formatCode="General" sourceLinked="1"/>
        <c:tickLblPos val="nextTo"/>
        <c:crossAx val="5181337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/>
            </a:pPr>
            <a:r>
              <a:rPr lang="sr-Cyrl-RS"/>
              <a:t>ИЗОСТАНЦИ ПО УЧЕНИКУ НА НИВОУ ШКОЛЕ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Sheet23!$A$1:$A$4</c:f>
              <c:strCache>
                <c:ptCount val="4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</c:strCache>
            </c:strRef>
          </c:cat>
          <c:val>
            <c:numRef>
              <c:f>Sheet23!$B$1:$B$4</c:f>
              <c:numCache>
                <c:formatCode>General</c:formatCode>
                <c:ptCount val="4"/>
                <c:pt idx="0">
                  <c:v>47.52</c:v>
                </c:pt>
                <c:pt idx="1">
                  <c:v>76.81</c:v>
                </c:pt>
                <c:pt idx="2">
                  <c:v>68.66</c:v>
                </c:pt>
                <c:pt idx="3">
                  <c:v>57.83</c:v>
                </c:pt>
              </c:numCache>
            </c:numRef>
          </c:val>
        </c:ser>
        <c:dLbls>
          <c:showVal val="1"/>
        </c:dLbls>
        <c:overlap val="-25"/>
        <c:axId val="120421760"/>
        <c:axId val="120423552"/>
      </c:barChart>
      <c:catAx>
        <c:axId val="120421760"/>
        <c:scaling>
          <c:orientation val="minMax"/>
        </c:scaling>
        <c:axPos val="b"/>
        <c:majorTickMark val="none"/>
        <c:tickLblPos val="nextTo"/>
        <c:crossAx val="120423552"/>
        <c:crosses val="autoZero"/>
        <c:auto val="1"/>
        <c:lblAlgn val="ctr"/>
        <c:lblOffset val="100"/>
      </c:catAx>
      <c:valAx>
        <c:axId val="120423552"/>
        <c:scaling>
          <c:orientation val="minMax"/>
        </c:scaling>
        <c:delete val="1"/>
        <c:axPos val="l"/>
        <c:numFmt formatCode="General" sourceLinked="1"/>
        <c:tickLblPos val="nextTo"/>
        <c:crossAx val="12042176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/>
            </a:pPr>
            <a:r>
              <a:rPr lang="sr-Cyrl-RS"/>
              <a:t>ОДЕЉЕЊА У КОЈИМА ЈЕ БРОЈ НЕОПРАВДАНИХ ПО УЧЕНИКУ ВЕЋИ ОД ПЕТ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Sheet24!$A$1:$A$4</c:f>
              <c:strCache>
                <c:ptCount val="4"/>
                <c:pt idx="0">
                  <c:v>I4</c:v>
                </c:pt>
                <c:pt idx="1">
                  <c:v>II3</c:v>
                </c:pt>
                <c:pt idx="2">
                  <c:v>III3</c:v>
                </c:pt>
                <c:pt idx="3">
                  <c:v>III4</c:v>
                </c:pt>
              </c:strCache>
            </c:strRef>
          </c:cat>
          <c:val>
            <c:numRef>
              <c:f>Sheet24!$B$1:$B$4</c:f>
              <c:numCache>
                <c:formatCode>General</c:formatCode>
                <c:ptCount val="4"/>
                <c:pt idx="0">
                  <c:v>7.4</c:v>
                </c:pt>
                <c:pt idx="1">
                  <c:v>6.61</c:v>
                </c:pt>
                <c:pt idx="2">
                  <c:v>6.38</c:v>
                </c:pt>
                <c:pt idx="3">
                  <c:v>13.2</c:v>
                </c:pt>
              </c:numCache>
            </c:numRef>
          </c:val>
        </c:ser>
        <c:dLbls>
          <c:showVal val="1"/>
        </c:dLbls>
        <c:overlap val="-25"/>
        <c:axId val="120924800"/>
        <c:axId val="120947072"/>
      </c:barChart>
      <c:catAx>
        <c:axId val="120924800"/>
        <c:scaling>
          <c:orientation val="minMax"/>
        </c:scaling>
        <c:axPos val="b"/>
        <c:majorTickMark val="none"/>
        <c:tickLblPos val="nextTo"/>
        <c:crossAx val="120947072"/>
        <c:crosses val="autoZero"/>
        <c:auto val="1"/>
        <c:lblAlgn val="ctr"/>
        <c:lblOffset val="100"/>
      </c:catAx>
      <c:valAx>
        <c:axId val="120947072"/>
        <c:scaling>
          <c:orientation val="minMax"/>
        </c:scaling>
        <c:delete val="1"/>
        <c:axPos val="l"/>
        <c:numFmt formatCode="General" sourceLinked="1"/>
        <c:tickLblPos val="nextTo"/>
        <c:crossAx val="12092480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/>
            </a:pPr>
            <a:r>
              <a:rPr lang="sr-Cyrl-RS"/>
              <a:t>ВАСПИТНЕ И ВАСПИТНО-ДИСЦИПЛИНСКЕ МЕРЕ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Sheet25!$A$1:$A$5</c:f>
              <c:strCache>
                <c:ptCount val="5"/>
                <c:pt idx="0">
                  <c:v>УКОР ОД.СТ.</c:v>
                </c:pt>
                <c:pt idx="1">
                  <c:v>УКОР ОД.ВЕЋА</c:v>
                </c:pt>
                <c:pt idx="2">
                  <c:v>УКОР ДИРЕКТОРА</c:v>
                </c:pt>
                <c:pt idx="3">
                  <c:v>УКОР НАСТАВНИЧКОГ</c:v>
                </c:pt>
                <c:pt idx="4">
                  <c:v>ИСКЉУЧЕЊЕ</c:v>
                </c:pt>
              </c:strCache>
            </c:strRef>
          </c:cat>
          <c:val>
            <c:numRef>
              <c:f>Sheet25!$B$1:$B$5</c:f>
              <c:numCache>
                <c:formatCode>General</c:formatCode>
                <c:ptCount val="5"/>
                <c:pt idx="0">
                  <c:v>20</c:v>
                </c:pt>
                <c:pt idx="1">
                  <c:v>13</c:v>
                </c:pt>
                <c:pt idx="2">
                  <c:v>1</c:v>
                </c:pt>
                <c:pt idx="3">
                  <c:v>4</c:v>
                </c:pt>
                <c:pt idx="4">
                  <c:v>0</c:v>
                </c:pt>
              </c:numCache>
            </c:numRef>
          </c:val>
        </c:ser>
        <c:dLbls>
          <c:showVal val="1"/>
        </c:dLbls>
        <c:overlap val="-25"/>
        <c:axId val="132068480"/>
        <c:axId val="132138880"/>
      </c:barChart>
      <c:catAx>
        <c:axId val="132068480"/>
        <c:scaling>
          <c:orientation val="minMax"/>
        </c:scaling>
        <c:axPos val="b"/>
        <c:majorTickMark val="none"/>
        <c:tickLblPos val="nextTo"/>
        <c:crossAx val="132138880"/>
        <c:crosses val="autoZero"/>
        <c:auto val="1"/>
        <c:lblAlgn val="ctr"/>
        <c:lblOffset val="100"/>
      </c:catAx>
      <c:valAx>
        <c:axId val="132138880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13206848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/>
            </a:pPr>
            <a:r>
              <a:rPr lang="sr-Cyrl-RS"/>
              <a:t>ПРОЦЕНАТ ПРОЛАЗНОСТИ ПО РАЗРЕДИМА</a:t>
            </a:r>
            <a:endParaRPr lang="en-US"/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1.6666666666666694E-2"/>
          <c:y val="0.28217592592592639"/>
          <c:w val="0.93888888888888977"/>
          <c:h val="0.55356080489938753"/>
        </c:manualLayout>
      </c:layout>
      <c:bar3D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Sheet28!$A$1:$A$4</c:f>
              <c:strCache>
                <c:ptCount val="4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</c:strCache>
            </c:strRef>
          </c:cat>
          <c:val>
            <c:numRef>
              <c:f>Sheet28!$B$1:$B$4</c:f>
              <c:numCache>
                <c:formatCode>General</c:formatCode>
                <c:ptCount val="4"/>
                <c:pt idx="0">
                  <c:v>75.27</c:v>
                </c:pt>
                <c:pt idx="1">
                  <c:v>73.03</c:v>
                </c:pt>
                <c:pt idx="2">
                  <c:v>75</c:v>
                </c:pt>
                <c:pt idx="3">
                  <c:v>79.03</c:v>
                </c:pt>
              </c:numCache>
            </c:numRef>
          </c:val>
        </c:ser>
        <c:dLbls>
          <c:showVal val="1"/>
        </c:dLbls>
        <c:shape val="box"/>
        <c:axId val="121298944"/>
        <c:axId val="121300864"/>
        <c:axId val="0"/>
      </c:bar3DChart>
      <c:catAx>
        <c:axId val="121298944"/>
        <c:scaling>
          <c:orientation val="minMax"/>
        </c:scaling>
        <c:axPos val="b"/>
        <c:majorTickMark val="none"/>
        <c:tickLblPos val="nextTo"/>
        <c:crossAx val="121300864"/>
        <c:crosses val="autoZero"/>
        <c:auto val="1"/>
        <c:lblAlgn val="ctr"/>
        <c:lblOffset val="100"/>
      </c:catAx>
      <c:valAx>
        <c:axId val="121300864"/>
        <c:scaling>
          <c:orientation val="minMax"/>
        </c:scaling>
        <c:delete val="1"/>
        <c:axPos val="l"/>
        <c:numFmt formatCode="General" sourceLinked="1"/>
        <c:tickLblPos val="nextTo"/>
        <c:crossAx val="12129894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5"/>
  <c:chart>
    <c:title>
      <c:tx>
        <c:rich>
          <a:bodyPr/>
          <a:lstStyle/>
          <a:p>
            <a:pPr>
              <a:defRPr>
                <a:solidFill>
                  <a:srgbClr val="FFC000"/>
                </a:solidFill>
              </a:defRPr>
            </a:pPr>
            <a:r>
              <a:rPr lang="sr-Cyrl-RS">
                <a:solidFill>
                  <a:srgbClr val="FFC000"/>
                </a:solidFill>
              </a:rPr>
              <a:t>ПРОЦЕНАТ УЧЕНИКА СА ПОЗИТИВНИМ УСПЕХОМ</a:t>
            </a:r>
            <a:endParaRPr lang="en-US">
              <a:solidFill>
                <a:srgbClr val="FFC000"/>
              </a:solidFill>
            </a:endParaRPr>
          </a:p>
        </c:rich>
      </c:tx>
      <c:layout>
        <c:manualLayout>
          <c:xMode val="edge"/>
          <c:yMode val="edge"/>
          <c:x val="3.8188976377951815E-4"/>
          <c:y val="6.0185185185185147E-2"/>
        </c:manualLayout>
      </c:layout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b="1">
                    <a:solidFill>
                      <a:srgbClr val="FFC000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Sheet1!$A$1:$A$4</c:f>
              <c:strCache>
                <c:ptCount val="4"/>
                <c:pt idx="0">
                  <c:v>I1</c:v>
                </c:pt>
                <c:pt idx="1">
                  <c:v>I2</c:v>
                </c:pt>
                <c:pt idx="2">
                  <c:v>I3</c:v>
                </c:pt>
                <c:pt idx="3">
                  <c:v>I4</c:v>
                </c:pt>
              </c:strCache>
            </c:strRef>
          </c:cat>
          <c:val>
            <c:numRef>
              <c:f>Sheet1!$B$1:$B$4</c:f>
              <c:numCache>
                <c:formatCode>General</c:formatCode>
                <c:ptCount val="4"/>
                <c:pt idx="0">
                  <c:v>56</c:v>
                </c:pt>
                <c:pt idx="1">
                  <c:v>58.33</c:v>
                </c:pt>
                <c:pt idx="2">
                  <c:v>46</c:v>
                </c:pt>
                <c:pt idx="3">
                  <c:v>60</c:v>
                </c:pt>
              </c:numCache>
            </c:numRef>
          </c:val>
        </c:ser>
        <c:dLbls>
          <c:showVal val="1"/>
        </c:dLbls>
        <c:shape val="box"/>
        <c:axId val="51981312"/>
        <c:axId val="51998080"/>
        <c:axId val="0"/>
      </c:bar3DChart>
      <c:catAx>
        <c:axId val="5198131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>
                <a:solidFill>
                  <a:srgbClr val="FFC000"/>
                </a:solidFill>
              </a:defRPr>
            </a:pPr>
            <a:endParaRPr lang="en-US"/>
          </a:p>
        </c:txPr>
        <c:crossAx val="51998080"/>
        <c:crosses val="autoZero"/>
        <c:auto val="1"/>
        <c:lblAlgn val="ctr"/>
        <c:lblOffset val="100"/>
      </c:catAx>
      <c:valAx>
        <c:axId val="51998080"/>
        <c:scaling>
          <c:orientation val="minMax"/>
        </c:scaling>
        <c:delete val="1"/>
        <c:axPos val="l"/>
        <c:numFmt formatCode="General" sourceLinked="1"/>
        <c:tickLblPos val="nextTo"/>
        <c:crossAx val="5198131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8"/>
  <c:chart>
    <c:title>
      <c:tx>
        <c:rich>
          <a:bodyPr/>
          <a:lstStyle/>
          <a:p>
            <a:pPr>
              <a:defRPr>
                <a:solidFill>
                  <a:srgbClr val="FFC000"/>
                </a:solidFill>
              </a:defRPr>
            </a:pPr>
            <a:r>
              <a:rPr lang="sr-Cyrl-RS">
                <a:solidFill>
                  <a:srgbClr val="FFC000"/>
                </a:solidFill>
              </a:rPr>
              <a:t>ПРОЦЕНАТ УЧЕНИКА СА ПОЗИТИВНИМ УСПЕХОМ</a:t>
            </a:r>
            <a:endParaRPr lang="en-US">
              <a:solidFill>
                <a:srgbClr val="FFC000"/>
              </a:solidFill>
            </a:endParaRP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b="1">
                    <a:solidFill>
                      <a:schemeClr val="bg1">
                        <a:lumMod val="75000"/>
                        <a:lumOff val="25000"/>
                      </a:schemeClr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Sheet2!$A$1:$A$4</c:f>
              <c:strCache>
                <c:ptCount val="3"/>
                <c:pt idx="0">
                  <c:v>II1</c:v>
                </c:pt>
                <c:pt idx="1">
                  <c:v>II2</c:v>
                </c:pt>
                <c:pt idx="2">
                  <c:v>II3</c:v>
                </c:pt>
              </c:strCache>
            </c:strRef>
          </c:cat>
          <c:val>
            <c:numRef>
              <c:f>Sheet2!$B$1:$B$4</c:f>
              <c:numCache>
                <c:formatCode>General</c:formatCode>
                <c:ptCount val="4"/>
                <c:pt idx="0">
                  <c:v>76.92</c:v>
                </c:pt>
                <c:pt idx="1">
                  <c:v>84.62</c:v>
                </c:pt>
                <c:pt idx="2">
                  <c:v>42.86</c:v>
                </c:pt>
              </c:numCache>
            </c:numRef>
          </c:val>
        </c:ser>
        <c:dLbls>
          <c:showVal val="1"/>
        </c:dLbls>
        <c:shape val="box"/>
        <c:axId val="52015488"/>
        <c:axId val="52017792"/>
        <c:axId val="0"/>
      </c:bar3DChart>
      <c:catAx>
        <c:axId val="5201548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>
                <a:solidFill>
                  <a:srgbClr val="FF0000"/>
                </a:solidFill>
              </a:defRPr>
            </a:pPr>
            <a:endParaRPr lang="en-US"/>
          </a:p>
        </c:txPr>
        <c:crossAx val="52017792"/>
        <c:crosses val="autoZero"/>
        <c:auto val="1"/>
        <c:lblAlgn val="ctr"/>
        <c:lblOffset val="100"/>
      </c:catAx>
      <c:valAx>
        <c:axId val="52017792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5201548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>
                <a:solidFill>
                  <a:srgbClr val="FFC000"/>
                </a:solidFill>
              </a:defRPr>
            </a:pPr>
            <a:r>
              <a:rPr lang="sr-Cyrl-RS">
                <a:solidFill>
                  <a:srgbClr val="FFC000"/>
                </a:solidFill>
              </a:rPr>
              <a:t>ПРОЦЕНАТ УЧЕНИКА СА ПОЗИТИВНИМ УСПЕХОМ</a:t>
            </a:r>
            <a:endParaRPr lang="en-US">
              <a:solidFill>
                <a:srgbClr val="FFC000"/>
              </a:solidFill>
            </a:endParaRP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b="1">
                    <a:solidFill>
                      <a:srgbClr val="FFFF00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Sheet3!$A$1:$A$4</c:f>
              <c:strCache>
                <c:ptCount val="4"/>
                <c:pt idx="0">
                  <c:v>III1</c:v>
                </c:pt>
                <c:pt idx="1">
                  <c:v>III2</c:v>
                </c:pt>
                <c:pt idx="2">
                  <c:v>III3</c:v>
                </c:pt>
                <c:pt idx="3">
                  <c:v>III4</c:v>
                </c:pt>
              </c:strCache>
            </c:strRef>
          </c:cat>
          <c:val>
            <c:numRef>
              <c:f>Sheet3!$B$1:$B$4</c:f>
              <c:numCache>
                <c:formatCode>General</c:formatCode>
                <c:ptCount val="4"/>
                <c:pt idx="0">
                  <c:v>80</c:v>
                </c:pt>
                <c:pt idx="1">
                  <c:v>91.67</c:v>
                </c:pt>
                <c:pt idx="2">
                  <c:v>62.5</c:v>
                </c:pt>
              </c:numCache>
            </c:numRef>
          </c:val>
        </c:ser>
        <c:dLbls>
          <c:showVal val="1"/>
        </c:dLbls>
        <c:shape val="box"/>
        <c:axId val="63956096"/>
        <c:axId val="64506496"/>
        <c:axId val="0"/>
      </c:bar3DChart>
      <c:catAx>
        <c:axId val="6395609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>
                <a:solidFill>
                  <a:srgbClr val="FFFF00"/>
                </a:solidFill>
              </a:defRPr>
            </a:pPr>
            <a:endParaRPr lang="en-US"/>
          </a:p>
        </c:txPr>
        <c:crossAx val="64506496"/>
        <c:crosses val="autoZero"/>
        <c:auto val="1"/>
        <c:lblAlgn val="ctr"/>
        <c:lblOffset val="100"/>
      </c:catAx>
      <c:valAx>
        <c:axId val="64506496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6395609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5"/>
  <c:chart>
    <c:title>
      <c:tx>
        <c:rich>
          <a:bodyPr/>
          <a:lstStyle/>
          <a:p>
            <a:pPr>
              <a:defRPr>
                <a:solidFill>
                  <a:srgbClr val="FFC000"/>
                </a:solidFill>
              </a:defRPr>
            </a:pPr>
            <a:r>
              <a:rPr lang="sr-Cyrl-RS">
                <a:solidFill>
                  <a:srgbClr val="FFC000"/>
                </a:solidFill>
              </a:rPr>
              <a:t>ПРОЦЕНАТ УЧЕНИКА СА ПОЗИТИВНИМ УСПЕХОМ</a:t>
            </a:r>
            <a:endParaRPr lang="en-US">
              <a:solidFill>
                <a:srgbClr val="FFC000"/>
              </a:solidFill>
            </a:endParaRP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Sheet4!$A$1:$A$3</c:f>
              <c:strCache>
                <c:ptCount val="2"/>
                <c:pt idx="0">
                  <c:v>IV1</c:v>
                </c:pt>
                <c:pt idx="1">
                  <c:v>IV2</c:v>
                </c:pt>
              </c:strCache>
            </c:strRef>
          </c:cat>
          <c:val>
            <c:numRef>
              <c:f>Sheet4!$B$1:$B$3</c:f>
              <c:numCache>
                <c:formatCode>General</c:formatCode>
                <c:ptCount val="3"/>
                <c:pt idx="0">
                  <c:v>57</c:v>
                </c:pt>
                <c:pt idx="1">
                  <c:v>77.77</c:v>
                </c:pt>
              </c:numCache>
            </c:numRef>
          </c:val>
        </c:ser>
        <c:dLbls>
          <c:showVal val="1"/>
        </c:dLbls>
        <c:shape val="box"/>
        <c:axId val="69037440"/>
        <c:axId val="69073920"/>
        <c:axId val="0"/>
      </c:bar3DChart>
      <c:catAx>
        <c:axId val="6903744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>
                <a:solidFill>
                  <a:srgbClr val="FF0000"/>
                </a:solidFill>
              </a:defRPr>
            </a:pPr>
            <a:endParaRPr lang="en-US"/>
          </a:p>
        </c:txPr>
        <c:crossAx val="69073920"/>
        <c:crosses val="autoZero"/>
        <c:auto val="1"/>
        <c:lblAlgn val="ctr"/>
        <c:lblOffset val="100"/>
      </c:catAx>
      <c:valAx>
        <c:axId val="69073920"/>
        <c:scaling>
          <c:orientation val="minMax"/>
        </c:scaling>
        <c:delete val="1"/>
        <c:axPos val="l"/>
        <c:numFmt formatCode="General" sourceLinked="1"/>
        <c:tickLblPos val="nextTo"/>
        <c:crossAx val="6903744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8"/>
  <c:chart>
    <c:title>
      <c:tx>
        <c:rich>
          <a:bodyPr/>
          <a:lstStyle/>
          <a:p>
            <a:pPr>
              <a:defRPr/>
            </a:pPr>
            <a:r>
              <a:rPr lang="sr-Cyrl-RS"/>
              <a:t>ОПШТИ УСПЕХ</a:t>
            </a:r>
            <a:endParaRPr lang="en-US"/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b="1">
                    <a:solidFill>
                      <a:srgbClr val="FFFF00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Sheet5!$A$1:$A$4</c:f>
              <c:strCache>
                <c:ptCount val="4"/>
                <c:pt idx="0">
                  <c:v>I1</c:v>
                </c:pt>
                <c:pt idx="1">
                  <c:v>I2</c:v>
                </c:pt>
                <c:pt idx="2">
                  <c:v>I3</c:v>
                </c:pt>
                <c:pt idx="3">
                  <c:v>I4</c:v>
                </c:pt>
              </c:strCache>
            </c:strRef>
          </c:cat>
          <c:val>
            <c:numRef>
              <c:f>Sheet5!$B$1:$B$4</c:f>
              <c:numCache>
                <c:formatCode>General</c:formatCode>
                <c:ptCount val="4"/>
                <c:pt idx="0">
                  <c:v>2.76</c:v>
                </c:pt>
                <c:pt idx="1">
                  <c:v>3.22</c:v>
                </c:pt>
                <c:pt idx="2">
                  <c:v>2.85</c:v>
                </c:pt>
                <c:pt idx="3">
                  <c:v>2.57</c:v>
                </c:pt>
              </c:numCache>
            </c:numRef>
          </c:val>
        </c:ser>
        <c:dLbls>
          <c:showVal val="1"/>
        </c:dLbls>
        <c:shape val="box"/>
        <c:axId val="88802816"/>
        <c:axId val="88826240"/>
        <c:axId val="0"/>
      </c:bar3DChart>
      <c:catAx>
        <c:axId val="8880281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>
                <a:solidFill>
                  <a:srgbClr val="FFFF00"/>
                </a:solidFill>
              </a:defRPr>
            </a:pPr>
            <a:endParaRPr lang="en-US"/>
          </a:p>
        </c:txPr>
        <c:crossAx val="88826240"/>
        <c:crosses val="autoZero"/>
        <c:auto val="1"/>
        <c:lblAlgn val="ctr"/>
        <c:lblOffset val="100"/>
      </c:catAx>
      <c:valAx>
        <c:axId val="88826240"/>
        <c:scaling>
          <c:orientation val="minMax"/>
        </c:scaling>
        <c:delete val="1"/>
        <c:axPos val="l"/>
        <c:numFmt formatCode="General" sourceLinked="1"/>
        <c:tickLblPos val="nextTo"/>
        <c:crossAx val="8880281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5"/>
  <c:chart>
    <c:title>
      <c:tx>
        <c:rich>
          <a:bodyPr/>
          <a:lstStyle/>
          <a:p>
            <a:pPr>
              <a:defRPr/>
            </a:pPr>
            <a:r>
              <a:rPr lang="sr-Cyrl-RS"/>
              <a:t>ОПШТИ УСПЕХ</a:t>
            </a:r>
            <a:endParaRPr lang="en-US"/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b="1">
                    <a:solidFill>
                      <a:srgbClr val="FFC000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Sheet6!$A$1:$A$4</c:f>
              <c:strCache>
                <c:ptCount val="3"/>
                <c:pt idx="0">
                  <c:v>II1</c:v>
                </c:pt>
                <c:pt idx="1">
                  <c:v>II2</c:v>
                </c:pt>
                <c:pt idx="2">
                  <c:v>II3</c:v>
                </c:pt>
              </c:strCache>
            </c:strRef>
          </c:cat>
          <c:val>
            <c:numRef>
              <c:f>Sheet6!$B$1:$B$4</c:f>
              <c:numCache>
                <c:formatCode>General</c:formatCode>
                <c:ptCount val="4"/>
                <c:pt idx="0">
                  <c:v>3.34</c:v>
                </c:pt>
                <c:pt idx="1">
                  <c:v>3.45</c:v>
                </c:pt>
                <c:pt idx="2">
                  <c:v>3.3</c:v>
                </c:pt>
              </c:numCache>
            </c:numRef>
          </c:val>
        </c:ser>
        <c:dLbls>
          <c:showVal val="1"/>
        </c:dLbls>
        <c:shape val="box"/>
        <c:axId val="88853504"/>
        <c:axId val="89400448"/>
        <c:axId val="0"/>
      </c:bar3DChart>
      <c:catAx>
        <c:axId val="8885350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>
                <a:solidFill>
                  <a:srgbClr val="FFC000"/>
                </a:solidFill>
              </a:defRPr>
            </a:pPr>
            <a:endParaRPr lang="en-US"/>
          </a:p>
        </c:txPr>
        <c:crossAx val="89400448"/>
        <c:crosses val="autoZero"/>
        <c:auto val="1"/>
        <c:lblAlgn val="ctr"/>
        <c:lblOffset val="100"/>
      </c:catAx>
      <c:valAx>
        <c:axId val="89400448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8885350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/>
            </a:pPr>
            <a:r>
              <a:rPr lang="sr-Cyrl-RS"/>
              <a:t>ОПШТИ УСПЕХ</a:t>
            </a:r>
            <a:endParaRPr lang="en-US"/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strRef>
              <c:f>Sheet12!$A$1:$A$4</c:f>
              <c:strCache>
                <c:ptCount val="4"/>
                <c:pt idx="0">
                  <c:v>III1</c:v>
                </c:pt>
                <c:pt idx="1">
                  <c:v>III2</c:v>
                </c:pt>
                <c:pt idx="2">
                  <c:v>III3</c:v>
                </c:pt>
                <c:pt idx="3">
                  <c:v>III4</c:v>
                </c:pt>
              </c:strCache>
            </c:strRef>
          </c:cat>
          <c:val>
            <c:numRef>
              <c:f>Sheet12!$B$1:$B$4</c:f>
              <c:numCache>
                <c:formatCode>General</c:formatCode>
                <c:ptCount val="4"/>
                <c:pt idx="0">
                  <c:v>3.47</c:v>
                </c:pt>
                <c:pt idx="1">
                  <c:v>3.7</c:v>
                </c:pt>
                <c:pt idx="2">
                  <c:v>3.03</c:v>
                </c:pt>
                <c:pt idx="3">
                  <c:v>2.92</c:v>
                </c:pt>
              </c:numCache>
            </c:numRef>
          </c:val>
        </c:ser>
        <c:dLbls>
          <c:showVal val="1"/>
        </c:dLbls>
        <c:shape val="box"/>
        <c:axId val="96503296"/>
        <c:axId val="96563584"/>
        <c:axId val="0"/>
      </c:bar3DChart>
      <c:catAx>
        <c:axId val="9650329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96563584"/>
        <c:crosses val="autoZero"/>
        <c:auto val="1"/>
        <c:lblAlgn val="ctr"/>
        <c:lblOffset val="100"/>
      </c:catAx>
      <c:valAx>
        <c:axId val="96563584"/>
        <c:scaling>
          <c:orientation val="minMax"/>
        </c:scaling>
        <c:delete val="1"/>
        <c:axPos val="l"/>
        <c:numFmt formatCode="General" sourceLinked="1"/>
        <c:tickLblPos val="nextTo"/>
        <c:crossAx val="9650329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1781-F8E6-472D-836C-ADD7C7604714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6069D-28C6-4EB7-9B28-81355DE13F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1781-F8E6-472D-836C-ADD7C7604714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6069D-28C6-4EB7-9B28-81355DE13F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1781-F8E6-472D-836C-ADD7C7604714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6069D-28C6-4EB7-9B28-81355DE13F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1781-F8E6-472D-836C-ADD7C7604714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6069D-28C6-4EB7-9B28-81355DE13F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1781-F8E6-472D-836C-ADD7C7604714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6069D-28C6-4EB7-9B28-81355DE13F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1781-F8E6-472D-836C-ADD7C7604714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6069D-28C6-4EB7-9B28-81355DE13F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1781-F8E6-472D-836C-ADD7C7604714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6069D-28C6-4EB7-9B28-81355DE13F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1781-F8E6-472D-836C-ADD7C7604714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6069D-28C6-4EB7-9B28-81355DE13F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1781-F8E6-472D-836C-ADD7C7604714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6069D-28C6-4EB7-9B28-81355DE13F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1781-F8E6-472D-836C-ADD7C7604714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6069D-28C6-4EB7-9B28-81355DE13F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1781-F8E6-472D-836C-ADD7C7604714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6069D-28C6-4EB7-9B28-81355DE13F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21781-F8E6-472D-836C-ADD7C7604714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6069D-28C6-4EB7-9B28-81355DE13FA6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>
          <a:xfrm>
            <a:off x="755650" y="908050"/>
            <a:ext cx="7702550" cy="192087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C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Средња пољопривредно-прехрамбена школа, Сомбор</a:t>
            </a: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1331913" y="3124200"/>
            <a:ext cx="6400800" cy="24384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 </a:t>
            </a:r>
            <a:endParaRPr kumimoji="0" lang="sr-Cyrl-C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</a:t>
            </a:r>
            <a:r>
              <a:rPr kumimoji="0" lang="sr-Cyrl-R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ПОЛУГОДИШТЕ</a:t>
            </a:r>
            <a:endParaRPr kumimoji="0" lang="sr-Cyrl-C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2023/2024.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sr-Cyrl-CS" sz="4400" b="1" i="0" u="none" strike="noStrike" kern="1200" cap="none" spc="0" normalizeH="0" baseline="0" noProof="0" dirty="0" smtClean="0">
              <a:ln>
                <a:noFill/>
              </a:ln>
              <a:solidFill>
                <a:schemeClr val="folHlin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539750" y="836613"/>
            <a:ext cx="7772400" cy="192087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СРЕДЊА ПОЉОПРИВРЕДНО-ПРЕХРАМБЕНА ШКОЛА, СОМБОР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914400" y="3886200"/>
            <a:ext cx="7239000" cy="1752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I</a:t>
            </a:r>
            <a:r>
              <a:rPr kumimoji="0" lang="sr-Cyrl-C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ПОЛУГОДИШТЕ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2021/2022.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(АНАЛИЗА </a:t>
            </a:r>
            <a:r>
              <a:rPr kumimoji="0" lang="sr-Cyrl-R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УСПЕХА,</a:t>
            </a:r>
            <a:r>
              <a:rPr kumimoji="0" lang="sr-Cyrl-RS" sz="36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sr-Cyrl-R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ОПОМЕНА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 </a:t>
            </a:r>
            <a:r>
              <a:rPr kumimoji="0" lang="sr-Cyrl-R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ИЗОСТАНАКА)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" y="1143001"/>
          <a:ext cx="9144001" cy="4038602"/>
        </p:xfrm>
        <a:graphic>
          <a:graphicData uri="http://schemas.openxmlformats.org/drawingml/2006/table">
            <a:tbl>
              <a:tblPr/>
              <a:tblGrid>
                <a:gridCol w="1514452"/>
                <a:gridCol w="1515406"/>
                <a:gridCol w="1520181"/>
                <a:gridCol w="1553602"/>
                <a:gridCol w="1519225"/>
                <a:gridCol w="1521135"/>
              </a:tblGrid>
              <a:tr h="11058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РАЗРЕД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БРОЈ УЧЕНИКА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ПОЗИТИВАН УСПЕХ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% ПРОЛАЗНОСТИ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НЕГАТИВАН УСПЕХ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НЕОЦЕЊЕНИ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9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56,00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9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58,33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9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46,00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9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11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УКУПНО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34975" algn="ctr"/>
                          <a:tab pos="752475" algn="l"/>
                        </a:tabLs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	62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36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63,16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52400" y="381000"/>
            <a:ext cx="8991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975" algn="ctr"/>
                <a:tab pos="752475" algn="l"/>
              </a:tabLst>
            </a:pPr>
            <a:r>
              <a:rPr kumimoji="0" lang="sr-Cyrl-RS" sz="20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УСПЕХ УЧЕНИКА НА КРАЈУ ПРВОГ ПОЛУГОДИШТА 2023/2024</a:t>
            </a:r>
            <a:r>
              <a:rPr lang="sr-Cyrl-RS" sz="2000" b="1" dirty="0" smtClean="0">
                <a:solidFill>
                  <a:srgbClr val="FFC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 РАЗРЕД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975" algn="ctr"/>
                <a:tab pos="752475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6200" y="1524000"/>
          <a:ext cx="9067800" cy="3886199"/>
        </p:xfrm>
        <a:graphic>
          <a:graphicData uri="http://schemas.openxmlformats.org/drawingml/2006/table">
            <a:tbl>
              <a:tblPr/>
              <a:tblGrid>
                <a:gridCol w="1692569"/>
                <a:gridCol w="1464892"/>
                <a:gridCol w="1469508"/>
                <a:gridCol w="1501814"/>
                <a:gridCol w="1468585"/>
                <a:gridCol w="1470432"/>
              </a:tblGrid>
              <a:tr h="12328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РАЗРЕД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БРОЈ УЧЕНИКА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ПОЗИТИВАН УСПЕХ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% ПРОЛАЗНОСТИ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НЕГАТИВАН УСПЕХ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НЕОЦЕЊЕНИ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76,92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84,62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42,86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40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УКУПНО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72,73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II РАЗРЕД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219203"/>
          <a:ext cx="9144000" cy="5302474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  <a:gridCol w="1524000"/>
                <a:gridCol w="1524000"/>
                <a:gridCol w="1524000"/>
              </a:tblGrid>
              <a:tr h="3005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РАЗРЕД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БРОЈ УЧЕНИКА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ПОЗИТИВАН УСПЕХ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% ПРОЛАЗНОСТИ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НЕГАТИВАН УСПЕХ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НЕОЦЕЊЕНИ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52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III1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80,00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36245" algn="ctr"/>
                          <a:tab pos="762000" algn="l"/>
                        </a:tabLs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	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52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III2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91,67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52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III3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62,5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52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III4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66775" algn="l"/>
                        </a:tabLs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100,00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03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УКУПНО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84,21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66775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III РАЗРЕД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1219200"/>
          <a:ext cx="9144000" cy="4038600"/>
        </p:xfrm>
        <a:graphic>
          <a:graphicData uri="http://schemas.openxmlformats.org/drawingml/2006/table">
            <a:tbl>
              <a:tblPr/>
              <a:tblGrid>
                <a:gridCol w="1514452"/>
                <a:gridCol w="1515407"/>
                <a:gridCol w="1520180"/>
                <a:gridCol w="1553601"/>
                <a:gridCol w="1519225"/>
                <a:gridCol w="1521135"/>
              </a:tblGrid>
              <a:tr h="15227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РАЗРЕД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БРОЈ УЧЕНИКА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ПОЗИТИВАН УСПЕХ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% ПРОЛАЗНОСТИ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НЕГАТИВАН УСПЕХ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НЕОЦЕЊЕНИ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13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IV1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57,00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36245" algn="ctr"/>
                          <a:tab pos="762000" algn="l"/>
                        </a:tabLs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	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36880" algn="ctr"/>
                          <a:tab pos="762000" algn="l"/>
                        </a:tabLs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	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13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IV2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77,77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30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УКУПНО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34975" algn="ctr"/>
                          <a:tab pos="762000" algn="l"/>
                        </a:tabLs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	46	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80,00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0" y="0"/>
            <a:ext cx="91440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975" algn="ctr"/>
                <a:tab pos="762000" algn="l"/>
              </a:tabLst>
            </a:pPr>
            <a:r>
              <a:rPr kumimoji="0" lang="sr-Cyrl-RS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            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IV РАЗРЕД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975" algn="ctr"/>
                <a:tab pos="7620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1295400"/>
          <a:ext cx="9144000" cy="4638754"/>
        </p:xfrm>
        <a:graphic>
          <a:graphicData uri="http://schemas.openxmlformats.org/drawingml/2006/table">
            <a:tbl>
              <a:tblPr/>
              <a:tblGrid>
                <a:gridCol w="1514452"/>
                <a:gridCol w="1515407"/>
                <a:gridCol w="1520180"/>
                <a:gridCol w="1553601"/>
                <a:gridCol w="1519225"/>
                <a:gridCol w="1521135"/>
              </a:tblGrid>
              <a:tr h="10942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РАЗРЕД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БРОЈ УЧЕНИКА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ПОЗИТИВАН УСПЕХ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% ПРОЛАЗНОСТИ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НЕГАТИВАН УСПЕХ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НЕОЦЕЊЕНИ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1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 РАЗРЕД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36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63,16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36245" algn="ctr"/>
                          <a:tab pos="762000" algn="l"/>
                        </a:tabLs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	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361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 РАЗРЕД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2400" algn="l"/>
                          <a:tab pos="434975" algn="ctr"/>
                        </a:tabLs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		59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72,73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361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III РАЗРЕД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84,21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361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IV РАЗРЕД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34975" algn="ctr"/>
                          <a:tab pos="762000" algn="l"/>
                        </a:tabLs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	46	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80,00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361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УКУПНО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234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156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74,64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1066800" y="0"/>
            <a:ext cx="66294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975" algn="ctr"/>
                <a:tab pos="762000" algn="l"/>
              </a:tabLst>
            </a:pPr>
            <a:r>
              <a:rPr kumimoji="0" lang="sr-Cyrl-RS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I-IV РАЗРЕД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975" algn="ctr"/>
                <a:tab pos="7620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0" y="236220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НЕДОВОЉНЕ ОЦЕНЕ ПО РАЗРЕДИМА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 ПОЛУГОДИШТЕ 2023/2024.</a:t>
            </a:r>
            <a:endParaRPr kumimoji="0" lang="en-GB" sz="36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-3" y="0"/>
          <a:ext cx="9144002" cy="6858000"/>
        </p:xfrm>
        <a:graphic>
          <a:graphicData uri="http://schemas.openxmlformats.org/drawingml/2006/table">
            <a:tbl>
              <a:tblPr/>
              <a:tblGrid>
                <a:gridCol w="4572001"/>
                <a:gridCol w="2301559"/>
                <a:gridCol w="2270442"/>
              </a:tblGrid>
              <a:tr h="1714500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ГОДИНА</a:t>
                      </a:r>
                      <a:endParaRPr lang="en-US" sz="1200" b="1" dirty="0">
                        <a:solidFill>
                          <a:srgbClr val="FFC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НЕДОВОЉНЕ ОЦЕНЕ</a:t>
                      </a:r>
                      <a:endParaRPr lang="en-US" sz="1200" b="1" dirty="0">
                        <a:solidFill>
                          <a:srgbClr val="FFC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572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БРОЈ</a:t>
                      </a:r>
                      <a:endParaRPr lang="en-US" sz="1200" b="1">
                        <a:solidFill>
                          <a:srgbClr val="FFC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en-US" sz="1200" b="1" dirty="0">
                        <a:solidFill>
                          <a:srgbClr val="FFC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endParaRPr lang="en-US" sz="1200" b="1">
                        <a:solidFill>
                          <a:srgbClr val="FFC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74</a:t>
                      </a:r>
                      <a:endParaRPr lang="en-US" sz="1200" b="1">
                        <a:solidFill>
                          <a:srgbClr val="FFC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49,33</a:t>
                      </a:r>
                      <a:endParaRPr lang="en-US" sz="1200" b="1" dirty="0">
                        <a:solidFill>
                          <a:srgbClr val="FFC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II</a:t>
                      </a:r>
                      <a:endParaRPr lang="en-US" sz="1200" b="1">
                        <a:solidFill>
                          <a:srgbClr val="FFC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en-US" sz="1200" b="1">
                        <a:solidFill>
                          <a:srgbClr val="FFC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16,00</a:t>
                      </a:r>
                      <a:endParaRPr lang="en-US" sz="1200" b="1" dirty="0">
                        <a:solidFill>
                          <a:srgbClr val="FFC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III</a:t>
                      </a:r>
                      <a:endParaRPr lang="en-US" sz="1200" b="1">
                        <a:solidFill>
                          <a:srgbClr val="FFC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en-US" sz="1200" b="1">
                        <a:solidFill>
                          <a:srgbClr val="FFC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16,00</a:t>
                      </a:r>
                      <a:endParaRPr lang="en-US" sz="1200" b="1" dirty="0">
                        <a:solidFill>
                          <a:srgbClr val="FFC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IV</a:t>
                      </a:r>
                      <a:endParaRPr lang="en-US" sz="1200" b="1">
                        <a:solidFill>
                          <a:srgbClr val="FFC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en-US" sz="1200" b="1">
                        <a:solidFill>
                          <a:srgbClr val="FFC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18,67</a:t>
                      </a:r>
                      <a:endParaRPr lang="en-US" sz="1200" b="1" dirty="0">
                        <a:solidFill>
                          <a:srgbClr val="FFC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УКУПНО</a:t>
                      </a:r>
                      <a:endParaRPr lang="en-US" sz="1200" b="1">
                        <a:solidFill>
                          <a:srgbClr val="FFC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en-US" sz="1200" b="1">
                        <a:solidFill>
                          <a:srgbClr val="FFC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rgbClr val="FFC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100,00</a:t>
                      </a:r>
                      <a:endParaRPr lang="en-US" sz="1200" b="1" dirty="0">
                        <a:solidFill>
                          <a:srgbClr val="FFC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0" y="2895600"/>
            <a:ext cx="9112239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ПРЕГЛЕД НЕДОВОЉНИХ ОЦЕНА ПО ПРЕДМЕТИМА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(ПЕТ И ВИШЕ НЕДОВОЉНИХ)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/>
              <a:tblGrid>
                <a:gridCol w="2337564"/>
                <a:gridCol w="1203158"/>
                <a:gridCol w="1289098"/>
                <a:gridCol w="1203158"/>
                <a:gridCol w="1289098"/>
                <a:gridCol w="1821924"/>
              </a:tblGrid>
              <a:tr h="8572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ПРЕДМЕТ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УКУПНО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Енглески језик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Математика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Физика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Латински језик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Хемија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Пољоприв.тех.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>
                        <a:solidFill>
                          <a:srgbClr val="FFC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УКУПНО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38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743200" y="1197864"/>
          <a:ext cx="3581400" cy="5527860"/>
        </p:xfrm>
        <a:graphic>
          <a:graphicData uri="http://schemas.openxmlformats.org/drawingml/2006/table">
            <a:tbl>
              <a:tblPr/>
              <a:tblGrid>
                <a:gridCol w="1602205"/>
                <a:gridCol w="1979195"/>
              </a:tblGrid>
              <a:tr h="4996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I2 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30,00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6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2/3.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I3/IV1     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34,00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6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4.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II2     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34,15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6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5.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III1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 46,04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6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6.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III2   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49,42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6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7.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I1 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 60,00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6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8.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IV2  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 71,82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7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9.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I4   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  76.9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7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10.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II1  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  97,2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6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11.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III3 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109,00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6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12.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II3   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 128,6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7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13.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III4         213,4</a:t>
                      </a:r>
                    </a:p>
                  </a:txBody>
                  <a:tcPr marL="46127" marR="46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681423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          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 ПОЛУГОДИШТЕ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                  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2023/2024.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ИЗОСТАНЦИ ПО УЧЕНИКУ – РАНГ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590800" y="1371600"/>
          <a:ext cx="3886200" cy="5257800"/>
        </p:xfrm>
        <a:graphic>
          <a:graphicData uri="http://schemas.openxmlformats.org/drawingml/2006/table">
            <a:tbl>
              <a:tblPr/>
              <a:tblGrid>
                <a:gridCol w="1738563"/>
                <a:gridCol w="2147637"/>
              </a:tblGrid>
              <a:tr h="3913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III2 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   3,70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8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IV2     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   3,67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8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III1     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   3,47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8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4.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II2    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   3,45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8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5.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II1   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   3,34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8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6.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II3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   3,30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8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7.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I2 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   3,22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8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8.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IV1   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   3,10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8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9.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III3 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   3,03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8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10.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III4 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   2,92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8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11.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I3   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   2,85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8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12.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I1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  2,76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0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13.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I4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rgbClr val="FFC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 2,57</a:t>
                      </a:r>
                    </a:p>
                  </a:txBody>
                  <a:tcPr marL="43175" marR="43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914400" y="0"/>
            <a:ext cx="658892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 ПОЛУГОДИШТЕ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2023/2024.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ОПШТИ УСПЕХ – РАНГ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562</Words>
  <Application>Microsoft Office PowerPoint</Application>
  <PresentationFormat>On-screen Show (4:3)</PresentationFormat>
  <Paragraphs>337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Corporate Edition</dc:creator>
  <cp:lastModifiedBy>Corporate Edition</cp:lastModifiedBy>
  <cp:revision>10</cp:revision>
  <dcterms:created xsi:type="dcterms:W3CDTF">2024-02-03T10:28:05Z</dcterms:created>
  <dcterms:modified xsi:type="dcterms:W3CDTF">2024-02-03T13:25:30Z</dcterms:modified>
</cp:coreProperties>
</file>